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8" r:id="rId9"/>
    <p:sldId id="267" r:id="rId10"/>
    <p:sldId id="277" r:id="rId11"/>
    <p:sldId id="278" r:id="rId12"/>
    <p:sldId id="269" r:id="rId13"/>
    <p:sldId id="266" r:id="rId14"/>
    <p:sldId id="280" r:id="rId15"/>
    <p:sldId id="279" r:id="rId16"/>
    <p:sldId id="281" r:id="rId17"/>
    <p:sldId id="265" r:id="rId18"/>
    <p:sldId id="263" r:id="rId19"/>
    <p:sldId id="262" r:id="rId20"/>
    <p:sldId id="276" r:id="rId21"/>
    <p:sldId id="275" r:id="rId22"/>
    <p:sldId id="270" r:id="rId23"/>
    <p:sldId id="271" r:id="rId24"/>
    <p:sldId id="272" r:id="rId25"/>
    <p:sldId id="273" r:id="rId2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 snapToObjects="1">
      <p:cViewPr varScale="1">
        <p:scale>
          <a:sx n="114" d="100"/>
          <a:sy n="114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A0229F8-9546-1F45-BB44-1082B002C380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AE76E7F-C6AC-334D-A666-C609447A501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407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7728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4779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9576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381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038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870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0730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1993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1293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350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45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76E7F-C6AC-334D-A666-C609447A501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691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4B7C9A-DFAC-E04D-B9B0-3F67DD4D3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2B8E0B8-A72C-9744-B0C3-5198CC61A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9218250-39A6-734A-B459-FEC3F87A3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5080440-BAFA-5C41-9F23-7737B61C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DFDD641-49B0-EC47-B4E7-32EA1C00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525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167592-7FCE-2B4C-91A9-6D179FCA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D4033D3-B42E-AF43-8122-8CBB7DFBA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92F2BBC-8343-434C-A3BA-75330C44B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84B936B-0D6C-274F-A685-6AB611BE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15BAB0D-0BBB-7B47-9D52-842192D0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109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CC44CEE-C7E2-A64D-90E9-4B401BECC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CE8F895-1C12-874F-B0D8-99A358028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4E3879E-2967-F246-B437-4BAD2B67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FC4AFE0-DA82-5042-B5B8-ABBFAE77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CD38A93-EFF8-284B-A9A2-F476626A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042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181147-6425-CE49-BD6F-F551F839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68CE886-AD79-FF46-9BBD-142C8B29B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8C9C693-E4D8-844E-ACF8-4B413876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31EFEF-26FF-CD4E-9FE7-675BE755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DBBF7EF-BC81-9C43-ACEB-A62670B9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562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DF9F70-E568-4543-BB66-D63A2A86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FFD2ED1-630C-DA4D-B8F6-15EA6C578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96AEE56-BEB9-2643-9592-425616EC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7F737DA-2BD3-8C42-B49E-93C9D737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0B50640-E0B6-5348-9F16-50D71CE9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84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FD42EE-025E-BD47-AC21-6D7FE7B7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F014A82-1E49-7148-80A5-4701C27B7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91381CA-E592-B24B-A90E-85E81011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C545464-0E88-D848-A823-8990F0D6A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2FE9829-C90A-7E44-9ACE-EFF19C0F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A1D92B1-0007-7240-8D08-B63C4028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447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7AC90E-1527-4B46-826E-19DA512A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79EC7-D111-F34F-A502-C4DA77DB8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5F1C2A3-664E-9E48-99FF-FE4F0EE19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715D115-3746-6D4B-9E2F-2455B10EA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04EADFC-38C8-5744-B7CA-6F14772EB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83E044AE-ECF9-864A-AE24-72866F50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697A606-40DF-8F49-8A56-19EE9A60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7F66DC6-1219-C545-BCED-30061C39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2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C09C187-5EDC-5249-8FAD-8EF743D2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84D683A-4D7E-384C-BCAC-647B751E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69907F2-3D6C-414B-BCD4-BEA9F6E99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0627C65-E12C-3147-9CE5-2493825C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3570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9EFF06E-1EDC-494E-BAE3-0D8A5B63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0506674-BE2B-4E43-87A3-5D1CEE15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2229001-84AE-C344-BA82-901AA422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983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CC80D3-E89C-4742-834E-B806624C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DED95A-6C37-CF49-B869-2DD42EEE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6FD0D4E-EBE6-B143-9276-FCA8F30A9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206B3B8-0480-5D47-A1EC-236AEE67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41C9D8C-3348-284B-9B0A-6BAC8FC7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6C5C1BA-1FD1-7B42-96E2-BEA75CDF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807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492272-5C20-E740-BB2C-C2D12117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1B45164-9AB9-374F-B968-F504EABB8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2EBB75C-1B07-E94B-9491-D18C0E33B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83C2A46-B013-754A-842D-E944DFDE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2839F20-89D2-CE47-9DB2-D22E3638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89F9E0D-4769-CD44-94A0-158E6E5D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916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B4DB92B-F9A3-1543-8BF8-02AC69E8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3238EC0-F88E-9C4F-BCB2-48BE0D70E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639194E-E220-1C43-A3EB-57DF7F674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0C8E-0019-5046-9AA2-6D63EC4CD155}" type="datetimeFigureOut">
              <a:rPr lang="he-IL" smtClean="0"/>
              <a:t>י"ב.אלול.תש"פ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EB12EC7-8EBD-2843-AE1E-B03629578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4CDACB8-131F-B445-8729-9ABAD3188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3813-831C-0443-9D3E-B0F89A5C74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521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965335/how-to-print-binary-tree-diagra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FFFB91-BFB3-B744-8420-7FB3E14C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31072"/>
            <a:ext cx="9144000" cy="1855968"/>
          </a:xfrm>
        </p:spPr>
        <p:txBody>
          <a:bodyPr/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Stack overflow Extraction</a:t>
            </a:r>
            <a:endParaRPr lang="he-IL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1C7CB04-85F6-814F-882B-1AAB3C6BA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1655762"/>
          </a:xfrm>
        </p:spPr>
        <p:txBody>
          <a:bodyPr/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      Ariel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Blobstein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795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1 – Json (without code and text)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2473497-040C-104C-A22B-47683A65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280518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4C9E61A0-F0FA-4C46-BB17-401A4FFD5EC4}"/>
              </a:ext>
            </a:extLst>
          </p:cNvPr>
          <p:cNvSpPr/>
          <p:nvPr/>
        </p:nvSpPr>
        <p:spPr>
          <a:xfrm>
            <a:off x="1906859" y="2051825"/>
            <a:ext cx="3122341" cy="200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4F3E4797-84A4-C340-9503-90FEB8CAB43D}"/>
              </a:ext>
            </a:extLst>
          </p:cNvPr>
          <p:cNvSpPr/>
          <p:nvPr/>
        </p:nvSpPr>
        <p:spPr>
          <a:xfrm>
            <a:off x="5140712" y="2059364"/>
            <a:ext cx="1048215" cy="193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433F534-3A41-8248-A0AA-AB2042BF7C51}"/>
              </a:ext>
            </a:extLst>
          </p:cNvPr>
          <p:cNvSpPr/>
          <p:nvPr/>
        </p:nvSpPr>
        <p:spPr>
          <a:xfrm>
            <a:off x="9768468" y="2549972"/>
            <a:ext cx="2341756" cy="22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812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1 – Code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6262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F6133FF-5F56-0642-AE97-519E0FD9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08204"/>
            <a:ext cx="4305300" cy="19050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FD130410-9C34-6C46-9E4B-D5CCFE384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095" y="3009465"/>
            <a:ext cx="6210300" cy="3740331"/>
          </a:xfrm>
          <a:prstGeom prst="rect">
            <a:avLst/>
          </a:prstGeom>
        </p:spPr>
      </p:pic>
      <p:sp>
        <p:nvSpPr>
          <p:cNvPr id="5" name="חץ למטה 4">
            <a:extLst>
              <a:ext uri="{FF2B5EF4-FFF2-40B4-BE49-F238E27FC236}">
                <a16:creationId xmlns:a16="http://schemas.microsoft.com/office/drawing/2014/main" id="{9CDC4D4A-B5D1-BF45-B3E6-B2DC1395AFC1}"/>
              </a:ext>
            </a:extLst>
          </p:cNvPr>
          <p:cNvSpPr/>
          <p:nvPr/>
        </p:nvSpPr>
        <p:spPr>
          <a:xfrm>
            <a:off x="5669279" y="2199568"/>
            <a:ext cx="722811" cy="80989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56C0C1F-F5FA-974D-8CA2-9C7BD01E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828" y="108204"/>
            <a:ext cx="2984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6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2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DDF5249-A10B-EC48-B439-552E6DF3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2" y="1355344"/>
            <a:ext cx="4902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4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2 - Map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637C3A8-7336-AF42-8AAE-5070F1564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01750"/>
            <a:ext cx="3352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21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2 - Json (without code and text)</a:t>
            </a:r>
            <a:endParaRPr lang="he-IL" sz="32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4C9522A-2F6A-0141-9070-806561B0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9632"/>
            <a:ext cx="12192000" cy="24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5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</a:t>
            </a:r>
            <a:r>
              <a:rPr lang="en-US" sz="3200" u="sng">
                <a:latin typeface="David" panose="020E0502060401010101" pitchFamily="34" charset="-79"/>
                <a:cs typeface="David" panose="020E0502060401010101" pitchFamily="34" charset="-79"/>
              </a:rPr>
              <a:t>2 -Code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3436672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17E4B65-2F36-5748-AAFA-5C5D0E5F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69" y="209187"/>
            <a:ext cx="7340237" cy="208878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4F3743E-984E-B040-A0D5-E16A3F6F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69" y="3398520"/>
            <a:ext cx="9918700" cy="3459480"/>
          </a:xfrm>
          <a:prstGeom prst="rect">
            <a:avLst/>
          </a:prstGeom>
        </p:spPr>
      </p:pic>
      <p:sp>
        <p:nvSpPr>
          <p:cNvPr id="8" name="חץ למטה 7">
            <a:extLst>
              <a:ext uri="{FF2B5EF4-FFF2-40B4-BE49-F238E27FC236}">
                <a16:creationId xmlns:a16="http://schemas.microsoft.com/office/drawing/2014/main" id="{C88C5EF8-64D1-634F-8453-CC0AF6F05E27}"/>
              </a:ext>
            </a:extLst>
          </p:cNvPr>
          <p:cNvSpPr/>
          <p:nvPr/>
        </p:nvSpPr>
        <p:spPr>
          <a:xfrm>
            <a:off x="4841966" y="2394857"/>
            <a:ext cx="722811" cy="80989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E0C67C9-9C85-C745-952B-BC08F51A0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731" y="121009"/>
            <a:ext cx="2984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3 </a:t>
            </a:r>
            <a:endParaRPr lang="he-IL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8B90A20-42B9-8744-AEAA-99A6FAAFB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1234440"/>
            <a:ext cx="4192859" cy="525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65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3 - Map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4D5888E-2EEF-ED4D-AB5E-0D7E263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3" y="1194554"/>
            <a:ext cx="9324664" cy="56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9FA3B85-2BCA-0A4B-AA2B-881ABDEB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Contents</a:t>
            </a:r>
            <a:endParaRPr lang="he-IL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A7ABB70-3072-B841-B14F-24E6ADD1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Overview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Code Summary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Example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Rules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Further Work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46307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3 – Code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7986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3 – Json(without code and text) 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8AE1012-2377-6549-A261-7598694F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40" y="1226630"/>
            <a:ext cx="10795319" cy="56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5ED37-2260-EE4A-9262-B29DE328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Rules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8805E6F-4C3B-5C4F-842C-BCC5495F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Every java code can be modeled as UML model to represents its meta model, also the mapping has its own model with its own meta model.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In order to transform each model, I’ve written rules for meta model transformation using Eclipse epsilon framework.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97362FB-5DD5-F247-B4B9-08F11A4B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3558232"/>
            <a:ext cx="4903470" cy="31260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2971A981-EA1A-7E44-9D36-C91CB078A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623" y="3568696"/>
            <a:ext cx="4361713" cy="3187186"/>
          </a:xfrm>
          <a:prstGeom prst="rect">
            <a:avLst/>
          </a:prstGeom>
        </p:spPr>
      </p:pic>
      <p:sp>
        <p:nvSpPr>
          <p:cNvPr id="7" name="חץ ימינה 6">
            <a:extLst>
              <a:ext uri="{FF2B5EF4-FFF2-40B4-BE49-F238E27FC236}">
                <a16:creationId xmlns:a16="http://schemas.microsoft.com/office/drawing/2014/main" id="{FAC40567-B60E-8140-9CC4-E2AEE98CAF05}"/>
              </a:ext>
            </a:extLst>
          </p:cNvPr>
          <p:cNvSpPr/>
          <p:nvPr/>
        </p:nvSpPr>
        <p:spPr>
          <a:xfrm>
            <a:off x="5495109" y="5094514"/>
            <a:ext cx="1637211" cy="5921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2626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5ED37-2260-EE4A-9262-B29DE328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Rules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E2F492D-C5F5-624B-9ABF-A3614BD7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37" y="4790859"/>
            <a:ext cx="3606800" cy="1397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3AAAD-C262-5546-8384-B26D403A79FB}"/>
                  </a:ext>
                </a:extLst>
              </p:cNvPr>
              <p:cNvSpPr txBox="1"/>
              <p:nvPr/>
            </p:nvSpPr>
            <p:spPr>
              <a:xfrm>
                <a:off x="583837" y="4237939"/>
                <a:ext cx="309807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Method 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avid" panose="020E0502060401010101" pitchFamily="34" charset="-79"/>
                      </a:rPr>
                      <m:t>→</m:t>
                    </m:r>
                  </m:oMath>
                </a14:m>
                <a:r>
                  <a:rPr lang="en-US" b="1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 Method Task</a:t>
                </a:r>
                <a:r>
                  <a:rPr lang="en-US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  <a:endParaRPr lang="he-IL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3AAAD-C262-5546-8384-B26D403A7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37" y="4237939"/>
                <a:ext cx="3098074" cy="369332"/>
              </a:xfrm>
              <a:prstGeom prst="rect">
                <a:avLst/>
              </a:prstGeom>
              <a:blipFill>
                <a:blip r:embed="rId4"/>
                <a:stretch>
                  <a:fillRect l="-1633" t="-13333" b="-2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B8763C-FD3E-2045-8607-B4989B2E8A60}"/>
                  </a:ext>
                </a:extLst>
              </p:cNvPr>
              <p:cNvSpPr txBox="1"/>
              <p:nvPr/>
            </p:nvSpPr>
            <p:spPr>
              <a:xfrm>
                <a:off x="583837" y="1368641"/>
                <a:ext cx="309807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Class 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avid" panose="020E0502060401010101" pitchFamily="34" charset="-79"/>
                      </a:rPr>
                      <m:t>→</m:t>
                    </m:r>
                  </m:oMath>
                </a14:m>
                <a:r>
                  <a:rPr lang="en-US" b="1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 Class Task</a:t>
                </a:r>
                <a:r>
                  <a:rPr lang="en-US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  <a:endParaRPr lang="he-IL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B8763C-FD3E-2045-8607-B4989B2E8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37" y="1368641"/>
                <a:ext cx="3098074" cy="369332"/>
              </a:xfrm>
              <a:prstGeom prst="rect">
                <a:avLst/>
              </a:prstGeom>
              <a:blipFill>
                <a:blip r:embed="rId5"/>
                <a:stretch>
                  <a:fillRect l="-1633" t="-17241" b="-206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תמונה 9">
            <a:extLst>
              <a:ext uri="{FF2B5EF4-FFF2-40B4-BE49-F238E27FC236}">
                <a16:creationId xmlns:a16="http://schemas.microsoft.com/office/drawing/2014/main" id="{A6B2C2D1-47A5-9F40-B431-E6D454C05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37" y="1785257"/>
            <a:ext cx="4710974" cy="2431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78BFB3-C84A-6848-B589-407142A99F15}"/>
                  </a:ext>
                </a:extLst>
              </p:cNvPr>
              <p:cNvSpPr txBox="1"/>
              <p:nvPr/>
            </p:nvSpPr>
            <p:spPr>
              <a:xfrm>
                <a:off x="7175863" y="1321356"/>
                <a:ext cx="382560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Compose 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avid" panose="020E0502060401010101" pitchFamily="34" charset="-79"/>
                      </a:rPr>
                      <m:t>→</m:t>
                    </m:r>
                  </m:oMath>
                </a14:m>
                <a:r>
                  <a:rPr lang="en-US" b="1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 Achieved By Link</a:t>
                </a:r>
                <a:r>
                  <a:rPr lang="en-US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  <a:endParaRPr lang="he-IL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78BFB3-C84A-6848-B589-407142A9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63" y="1321356"/>
                <a:ext cx="3825602" cy="369332"/>
              </a:xfrm>
              <a:prstGeom prst="rect">
                <a:avLst/>
              </a:prstGeom>
              <a:blipFill>
                <a:blip r:embed="rId7"/>
                <a:stretch>
                  <a:fillRect l="-993" t="-13333" b="-2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תמונה 11">
            <a:extLst>
              <a:ext uri="{FF2B5EF4-FFF2-40B4-BE49-F238E27FC236}">
                <a16:creationId xmlns:a16="http://schemas.microsoft.com/office/drawing/2014/main" id="{4EE53B57-24CF-4946-8691-137B7B825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358" y="1789669"/>
            <a:ext cx="6515100" cy="171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A8086-BBCA-2A4F-BF16-DFD5564F6481}"/>
                  </a:ext>
                </a:extLst>
              </p:cNvPr>
              <p:cNvSpPr txBox="1"/>
              <p:nvPr/>
            </p:nvSpPr>
            <p:spPr>
              <a:xfrm>
                <a:off x="7298871" y="4241085"/>
                <a:ext cx="309807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Compose 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avid" panose="020E0502060401010101" pitchFamily="34" charset="-79"/>
                      </a:rPr>
                      <m:t>→</m:t>
                    </m:r>
                  </m:oMath>
                </a14:m>
                <a:r>
                  <a:rPr lang="en-US" b="1" u="sng" dirty="0">
                    <a:latin typeface="David" panose="020E0502060401010101" pitchFamily="34" charset="-79"/>
                    <a:cs typeface="David" panose="020E0502060401010101" pitchFamily="34" charset="-79"/>
                  </a:rPr>
                  <a:t> Consist Of Link</a:t>
                </a:r>
                <a:r>
                  <a:rPr lang="en-US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:</a:t>
                </a:r>
                <a:endParaRPr lang="he-IL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A8086-BBCA-2A4F-BF16-DFD5564F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71" y="4241085"/>
                <a:ext cx="3098074" cy="369332"/>
              </a:xfrm>
              <a:prstGeom prst="rect">
                <a:avLst/>
              </a:prstGeom>
              <a:blipFill>
                <a:blip r:embed="rId9"/>
                <a:stretch>
                  <a:fillRect l="-1633" t="-13333" r="-816" b="-2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תמונה 13">
            <a:extLst>
              <a:ext uri="{FF2B5EF4-FFF2-40B4-BE49-F238E27FC236}">
                <a16:creationId xmlns:a16="http://schemas.microsoft.com/office/drawing/2014/main" id="{6D8DEE53-D32C-1F45-B4FD-AE86061A80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4811" y="4784587"/>
            <a:ext cx="6426200" cy="16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5ED37-2260-EE4A-9262-B29DE328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Rules – additional operations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C4519DA-993D-394E-8F89-165C4591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160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34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5ED37-2260-EE4A-9262-B29DE328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Further work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8805E6F-4C3B-5C4F-842C-BCC5495F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Connect each post to its stack overflow page.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Handle non- compiled java codes.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Add the mapping to References, Contexts and talkback in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khmap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Reduce the mapping’s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json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Answer codes that switch the original code with “…”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Overloading methods.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Enhance memory usage (threading).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353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9FA3B85-2BCA-0A4B-AA2B-881ABDEB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Overview</a:t>
            </a:r>
            <a:endParaRPr lang="he-IL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A7ABB70-3072-B841-B14F-24E6ADD1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The following presentation describes a project that extracts, and maps posts in Java from the stack overflow forum. </a:t>
            </a:r>
          </a:p>
          <a:p>
            <a:pPr algn="l" rtl="0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The extraction is mainly written in python, while there is an option to include java code diagnostics written in java to handle compilation errors. </a:t>
            </a:r>
          </a:p>
          <a:p>
            <a:pPr algn="l" rtl="0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The mapping is based on a Java parser using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javalang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python module, while the code is mapped by identifying java tokens.</a:t>
            </a:r>
          </a:p>
          <a:p>
            <a:pPr algn="l" rtl="0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The meta model transformation is written in Eclipse epsilon framework.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054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01E9FE-E87C-794D-B264-3405124F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Code summary</a:t>
            </a:r>
            <a:endParaRPr lang="he-IL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548DD75-DCA5-3F41-A803-0ED3EF5AE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latin typeface="David" panose="020E0502060401010101" pitchFamily="34" charset="-79"/>
                <a:cs typeface="David" panose="020E0502060401010101" pitchFamily="34" charset="-79"/>
              </a:rPr>
              <a:t>dataCollector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: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connects to the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bigquery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dataset and extracts panda data frame.</a:t>
            </a:r>
          </a:p>
          <a:p>
            <a:pPr marL="457200" lvl="1" indent="0" algn="l" rtl="0">
              <a:spcBef>
                <a:spcPts val="1000"/>
              </a:spcBef>
              <a:buNone/>
            </a:pP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latin typeface="David" panose="020E0502060401010101" pitchFamily="34" charset="-79"/>
                <a:cs typeface="David" panose="020E0502060401010101" pitchFamily="34" charset="-79"/>
              </a:rPr>
              <a:t>codeExtractor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Splits the data frame into 2 separate data frames of posts and posts answer. 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Gather the meta data from the post aside the code and text: Score and tags.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Preprocess the code, remove wrong java syntax and fix them if possible.</a:t>
            </a:r>
          </a:p>
        </p:txBody>
      </p:sp>
    </p:spTree>
    <p:extLst>
      <p:ext uri="{BB962C8B-B14F-4D97-AF65-F5344CB8AC3E}">
        <p14:creationId xmlns:p14="http://schemas.microsoft.com/office/powerpoint/2010/main" val="165189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01E9FE-E87C-794D-B264-3405124F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Code summary</a:t>
            </a:r>
            <a:endParaRPr lang="he-IL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548DD75-DCA5-3F41-A803-0ED3EF5AE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codeParser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: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Parse the code extracted from the post question and answer (3 options: class wrapped code, method code and variable codes).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Creates task instance for every post answer that can be parsed. 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Creates class task, method task and attribute task for each corresponding instance in the original code.  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Connects between inheritance class tasks, and method calls tasks.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Merges the post answer’s code inside the post question’s code, and swap if needed. 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Returns a dictionary containing all the queries answer, where the dictionary keys are the titles, and the values are the task instance for each answer.</a:t>
            </a:r>
          </a:p>
        </p:txBody>
      </p:sp>
    </p:spTree>
    <p:extLst>
      <p:ext uri="{BB962C8B-B14F-4D97-AF65-F5344CB8AC3E}">
        <p14:creationId xmlns:p14="http://schemas.microsoft.com/office/powerpoint/2010/main" val="358577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01E9FE-E87C-794D-B264-3405124F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Code summary</a:t>
            </a:r>
            <a:endParaRPr lang="he-IL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548DD75-DCA5-3F41-A803-0ED3EF5AE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CodeWrapper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: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Initiate the task instance.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Creates task instance for each query, class, method, enum and attribute.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MapCreator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:</a:t>
            </a:r>
          </a:p>
          <a:p>
            <a:pPr lvl="1" algn="l" rtl="0">
              <a:spcBef>
                <a:spcPts val="1000"/>
              </a:spcBef>
              <a:buFont typeface="Wingdings" pitchFamily="2" charset="2"/>
              <a:buChar char="§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Creates a map for each query returned from the codeParser.</a:t>
            </a:r>
          </a:p>
          <a:p>
            <a:pPr marL="457200" lvl="1" indent="0" algn="l" rtl="0">
              <a:spcBef>
                <a:spcPts val="1000"/>
              </a:spcBef>
              <a:buNone/>
            </a:pP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457200" lvl="1" indent="0" algn="l" rtl="0">
              <a:spcBef>
                <a:spcPts val="1000"/>
              </a:spcBef>
              <a:buNone/>
            </a:pP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457200" lvl="1" indent="0" algn="l" rtl="0">
              <a:spcBef>
                <a:spcPts val="1000"/>
              </a:spcBef>
              <a:buNone/>
            </a:pP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844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01E9FE-E87C-794D-B264-3405124F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u="sng" dirty="0">
                <a:latin typeface="David" panose="020E0502060401010101" pitchFamily="34" charset="-79"/>
                <a:cs typeface="David" panose="020E0502060401010101" pitchFamily="34" charset="-79"/>
              </a:rPr>
              <a:t>Example</a:t>
            </a:r>
            <a:endParaRPr lang="he-IL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548DD75-DCA5-3F41-A803-0ED3EF5AE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3" y="1834333"/>
            <a:ext cx="10515600" cy="4351338"/>
          </a:xfrm>
        </p:spPr>
        <p:txBody>
          <a:bodyPr/>
          <a:lstStyle/>
          <a:p>
            <a:pPr marL="457200" lvl="1" indent="0" algn="l" rtl="0">
              <a:spcBef>
                <a:spcPts val="1000"/>
              </a:spcBef>
              <a:buNone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An example for a post extraction.</a:t>
            </a:r>
          </a:p>
          <a:p>
            <a:pPr marL="457200" lvl="1" indent="0" algn="l" rtl="0">
              <a:spcBef>
                <a:spcPts val="1000"/>
              </a:spcBef>
              <a:buNone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Given the following stack overflow post:</a:t>
            </a:r>
          </a:p>
          <a:p>
            <a:pPr marL="457200" lvl="1" indent="0" algn="l" rtl="0">
              <a:spcBef>
                <a:spcPts val="1000"/>
              </a:spcBef>
              <a:buNone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  <a:hlinkClick r:id="rId3"/>
              </a:rPr>
              <a:t>how-to-print-binary-tree-diagram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457200" lvl="1" indent="0" algn="l" rtl="0">
              <a:spcBef>
                <a:spcPts val="1000"/>
              </a:spcBef>
              <a:buNone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We will pick 3 answers for example.</a:t>
            </a:r>
          </a:p>
          <a:p>
            <a:pPr marL="457200" lvl="1" indent="0" algn="l" rtl="0">
              <a:spcBef>
                <a:spcPts val="1000"/>
              </a:spcBef>
              <a:buNone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Post:</a:t>
            </a:r>
          </a:p>
          <a:p>
            <a:pPr marL="457200" lvl="1" indent="0" algn="l" rtl="0">
              <a:spcBef>
                <a:spcPts val="1000"/>
              </a:spcBef>
              <a:buNone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DE15DEB-2641-C241-A085-28AD1AB74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03" y="4010002"/>
            <a:ext cx="4775200" cy="27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1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AF00833-78A1-C246-9361-87ECE1F3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4" y="1255540"/>
            <a:ext cx="4751369" cy="52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C4995F-5A5B-7142-8865-B3FA437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u="sng" dirty="0">
                <a:latin typeface="David" panose="020E0502060401010101" pitchFamily="34" charset="-79"/>
                <a:cs typeface="David" panose="020E0502060401010101" pitchFamily="34" charset="-79"/>
              </a:rPr>
              <a:t>Example 1 – Map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0EA9974-6EBC-9747-9109-2217484F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92" y="1466850"/>
            <a:ext cx="3098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7018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538</Words>
  <Application>Microsoft Macintosh PowerPoint</Application>
  <PresentationFormat>מסך רחב</PresentationFormat>
  <Paragraphs>86</Paragraphs>
  <Slides>25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David</vt:lpstr>
      <vt:lpstr>Wingdings</vt:lpstr>
      <vt:lpstr>ערכת נושא Office</vt:lpstr>
      <vt:lpstr>Stack overflow Extraction</vt:lpstr>
      <vt:lpstr>Contents</vt:lpstr>
      <vt:lpstr>Overview</vt:lpstr>
      <vt:lpstr>Code summary</vt:lpstr>
      <vt:lpstr>Code summary</vt:lpstr>
      <vt:lpstr>Code summary</vt:lpstr>
      <vt:lpstr>Example</vt:lpstr>
      <vt:lpstr>Example 1</vt:lpstr>
      <vt:lpstr>Example 1 – Map</vt:lpstr>
      <vt:lpstr>Example 1 – Json (without code and text)</vt:lpstr>
      <vt:lpstr>Example 1 – Code</vt:lpstr>
      <vt:lpstr>מצגת של PowerPoint‏</vt:lpstr>
      <vt:lpstr>Example 2</vt:lpstr>
      <vt:lpstr>Example 2 - Map</vt:lpstr>
      <vt:lpstr>Example 2 - Json (without code and text)</vt:lpstr>
      <vt:lpstr>Example 2 -Code</vt:lpstr>
      <vt:lpstr>מצגת של PowerPoint‏</vt:lpstr>
      <vt:lpstr>Example 3 </vt:lpstr>
      <vt:lpstr>Example 3 - Map</vt:lpstr>
      <vt:lpstr>Example 3 – Code</vt:lpstr>
      <vt:lpstr>Example 3 – Json(without code and text) </vt:lpstr>
      <vt:lpstr>Rules</vt:lpstr>
      <vt:lpstr>Rules</vt:lpstr>
      <vt:lpstr>Rules – additional operations</vt:lpstr>
      <vt:lpstr>Further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overflow Extraction</dc:title>
  <dc:creator>אריאל בלובשטיין</dc:creator>
  <cp:lastModifiedBy>אריאל בלובשטיין</cp:lastModifiedBy>
  <cp:revision>44</cp:revision>
  <dcterms:created xsi:type="dcterms:W3CDTF">2020-09-01T10:57:38Z</dcterms:created>
  <dcterms:modified xsi:type="dcterms:W3CDTF">2020-09-01T20:59:28Z</dcterms:modified>
</cp:coreProperties>
</file>